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8" r:id="rId4"/>
    <p:sldId id="262" r:id="rId5"/>
    <p:sldId id="257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722" y="836712"/>
            <a:ext cx="8622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Организация </a:t>
            </a:r>
            <a:endParaRPr lang="ru-RU" sz="28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latin typeface="Arial Black" panose="020B0A04020102020204" pitchFamily="34" charset="0"/>
              </a:rPr>
              <a:t>контрольно-оценочной </a:t>
            </a:r>
            <a:r>
              <a:rPr lang="ru-RU" sz="2800" b="1" dirty="0">
                <a:latin typeface="Arial Black" panose="020B0A04020102020204" pitchFamily="34" charset="0"/>
              </a:rPr>
              <a:t>деятельности </a:t>
            </a:r>
            <a:endParaRPr lang="ru-RU" sz="28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latin typeface="Arial Black" panose="020B0A04020102020204" pitchFamily="34" charset="0"/>
              </a:rPr>
              <a:t>на уроках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b="1" dirty="0" smtClean="0">
                <a:latin typeface="Arial Black" panose="020B0A04020102020204" pitchFamily="34" charset="0"/>
              </a:rPr>
              <a:t>с </a:t>
            </a:r>
            <a:r>
              <a:rPr lang="ru-RU" sz="2800" b="1" dirty="0">
                <a:latin typeface="Arial Black" panose="020B0A04020102020204" pitchFamily="34" charset="0"/>
              </a:rPr>
              <a:t>использованием </a:t>
            </a:r>
            <a:endParaRPr lang="ru-RU" sz="28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800" b="1" dirty="0" smtClean="0">
                <a:latin typeface="Arial Black" panose="020B0A04020102020204" pitchFamily="34" charset="0"/>
              </a:rPr>
              <a:t>учебно-лабораторного </a:t>
            </a:r>
            <a:r>
              <a:rPr lang="ru-RU" sz="2800" b="1" dirty="0">
                <a:latin typeface="Arial Black" panose="020B0A04020102020204" pitchFamily="34" charset="0"/>
              </a:rPr>
              <a:t>оборудования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3" name="Picture 3" descr="G:\К Семинару\фото\IMG_0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608512" cy="3456384"/>
          </a:xfrm>
          <a:prstGeom prst="rect">
            <a:avLst/>
          </a:prstGeom>
          <a:noFill/>
          <a:ln w="19050">
            <a:solidFill>
              <a:srgbClr val="FF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49432"/>
            <a:ext cx="7480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урока с использованием системы  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PROClass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179944"/>
            <a:ext cx="3471865" cy="2350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53866"/>
            <a:ext cx="2376264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82071"/>
            <a:ext cx="2348840" cy="2348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0" y="1541721"/>
            <a:ext cx="2396321" cy="23963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41720"/>
            <a:ext cx="3385492" cy="23963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1494" y="332656"/>
            <a:ext cx="88350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У</a:t>
            </a:r>
            <a:r>
              <a:rPr lang="ru-RU" sz="2400" dirty="0" smtClean="0">
                <a:latin typeface="Arial Black" panose="020B0A04020102020204" pitchFamily="34" charset="0"/>
              </a:rPr>
              <a:t>чебно-лабораторное </a:t>
            </a:r>
            <a:r>
              <a:rPr lang="ru-RU" sz="2400" dirty="0">
                <a:latin typeface="Arial Black" panose="020B0A04020102020204" pitchFamily="34" charset="0"/>
              </a:rPr>
              <a:t>и компьютерное оборудование</a:t>
            </a:r>
          </a:p>
        </p:txBody>
      </p:sp>
    </p:spTree>
    <p:extLst>
      <p:ext uri="{BB962C8B-B14F-4D97-AF65-F5344CB8AC3E}">
        <p14:creationId xmlns:p14="http://schemas.microsoft.com/office/powerpoint/2010/main" val="305272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 Black" panose="020B0A04020102020204" pitchFamily="34" charset="0"/>
              </a:rPr>
              <a:t>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незатухающим источником энергии для самостоятельной деятельности и творческой активности.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школьников это особенно важно.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9164" r="12640" b="13679"/>
          <a:stretch/>
        </p:blipFill>
        <p:spPr>
          <a:xfrm>
            <a:off x="1547664" y="2276872"/>
            <a:ext cx="621846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62117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Использование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интерактивного оборудования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и во внеурочной деятельности позволяет педагогам использовать такие методы и приемы обучения, которые способствуют развитию познавательных процессов обучающихся.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55" y="2564903"/>
            <a:ext cx="2768273" cy="41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159" y="1019637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доска даёт возможность показывать слайды, видео, позволяет работать с электронной картой, схемой, рисунком, картиной; сохранять нанесённые изображения в виде файла.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7096" y="188640"/>
            <a:ext cx="63498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Интерактивная доска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159" y="2586733"/>
            <a:ext cx="44959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помощью можно сохранять в памяти компьютера все изменения, появившиеся в процессе работы с материалом урока. </a:t>
            </a:r>
          </a:p>
          <a:p>
            <a:pPr lvl="0" algn="just"/>
            <a:r>
              <a:rPr lang="ru-RU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Интерактивные </a:t>
            </a:r>
            <a:r>
              <a:rPr lang="ru-RU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доски используются учителями для улучшения понимания материала урока, повышения активности обучающихся на уроке, увеличения темпа урока</a:t>
            </a:r>
            <a:r>
              <a:rPr lang="ru-R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9078" r="15806" b="10976"/>
          <a:stretch/>
        </p:blipFill>
        <p:spPr>
          <a:xfrm>
            <a:off x="4983540" y="2852936"/>
            <a:ext cx="3923928" cy="310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01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97511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модульной системы экспериментов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PROLog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позволяют обучающимся измерить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температуру окружающего воздуха и освещённость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помещения,  громкость звука.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06" y="0"/>
            <a:ext cx="93442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3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одульная система экспериментов </a:t>
            </a:r>
            <a:r>
              <a:rPr lang="ru-RU" sz="3200" b="1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PROLog</a:t>
            </a:r>
            <a:r>
              <a:rPr lang="ru-RU" sz="32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63" y="2547208"/>
            <a:ext cx="5507073" cy="41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80728"/>
            <a:ext cx="8496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– </a:t>
            </a:r>
            <a:r>
              <a:rPr lang="ru-RU" sz="2400" dirty="0"/>
              <a:t>разновидность традиционного оптического микроскопа, который использует оптику и цифровую камеру для вывода цифрового изображения на монитор компьютера.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Программная </a:t>
            </a:r>
            <a:r>
              <a:rPr lang="ru-RU" sz="2400" dirty="0"/>
              <a:t>поддержка позволяет не только рассматривать объекты на экране компьютера, но и делать фото- и видеосъемку изучаемых объектов.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С </a:t>
            </a:r>
            <a:r>
              <a:rPr lang="ru-RU" sz="2400" dirty="0"/>
              <a:t>использованием цифрового </a:t>
            </a:r>
            <a:r>
              <a:rPr lang="ru-RU" sz="2400" dirty="0" smtClean="0"/>
              <a:t>микроскопа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выполнение практических и </a:t>
            </a:r>
            <a:endParaRPr lang="ru-RU" sz="2400" dirty="0" smtClean="0"/>
          </a:p>
          <a:p>
            <a:r>
              <a:rPr lang="ru-RU" sz="2400" dirty="0" smtClean="0"/>
              <a:t>лабораторных </a:t>
            </a:r>
            <a:r>
              <a:rPr lang="ru-RU" sz="2400" dirty="0"/>
              <a:t>работ </a:t>
            </a:r>
            <a:r>
              <a:rPr lang="ru-RU" sz="2400" dirty="0" smtClean="0"/>
              <a:t>проходит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на качественно новом уровне.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53086" y="188640"/>
            <a:ext cx="51443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Цифровой микроскоп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4298800"/>
            <a:ext cx="2488671" cy="186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3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5"/>
            <a:ext cx="7818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урока с использованием цифрового микроскопа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6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88640"/>
            <a:ext cx="676178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Система контроля и 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мониторинга</a:t>
            </a:r>
          </a:p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качества знаний </a:t>
            </a:r>
            <a:r>
              <a:rPr lang="ru-RU" sz="32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PROClass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интерактивная система тестирования, предназначенная для оперативной проверки знаний обучающихся. </a:t>
            </a:r>
            <a:endParaRPr lang="ru-RU" sz="2400" dirty="0" smtClean="0"/>
          </a:p>
          <a:p>
            <a:pPr algn="just"/>
            <a:r>
              <a:rPr lang="ru-RU" sz="2400" dirty="0" smtClean="0"/>
              <a:t>        С </a:t>
            </a:r>
            <a:r>
              <a:rPr lang="ru-RU" sz="2400" dirty="0"/>
              <a:t>её помощью проводится текущий, тематический и итоговый контроль знаний и мониторинг образовательных достижений </a:t>
            </a:r>
            <a:r>
              <a:rPr lang="ru-RU" sz="2400" dirty="0" smtClean="0"/>
              <a:t>обучающихся.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8640" y="3903712"/>
            <a:ext cx="8703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PROClass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успешно применяться во внеурочной деятельности, например, при проведении интеллектуальных конкурсов, участники которых должны за максимально короткое время правильно выполнить задание. В этом случае существенно упрощается работа по учету достижений учащихся, появляется возможность за минимальное время беспристрастно определить победителя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24836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38</TotalTime>
  <Words>292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7</cp:revision>
  <dcterms:created xsi:type="dcterms:W3CDTF">2014-09-23T20:07:37Z</dcterms:created>
  <dcterms:modified xsi:type="dcterms:W3CDTF">2014-09-23T21:00:26Z</dcterms:modified>
</cp:coreProperties>
</file>